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91" r:id="rId2"/>
    <p:sldId id="320" r:id="rId3"/>
    <p:sldId id="321" r:id="rId4"/>
    <p:sldId id="322" r:id="rId5"/>
    <p:sldId id="297" r:id="rId6"/>
    <p:sldId id="33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9F808"/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37F115-BF6D-4CAA-BB74-3B4FB68FDD48}" type="datetimeFigureOut">
              <a:rPr lang="en-US" smtClean="0"/>
              <a:pPr/>
              <a:t>6/11/2019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6EDF6A-4D5F-43B5-BADF-B958D33262F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226525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70CEFAE-97E7-49D8-979F-65A1478F2FF6}" type="datetimeFigureOut">
              <a:rPr lang="en-US" smtClean="0"/>
              <a:pPr/>
              <a:t>6/11/2019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B24E7DF-2B2F-4088-8DD2-103415D35C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CEFAE-97E7-49D8-979F-65A1478F2FF6}" type="datetimeFigureOut">
              <a:rPr lang="en-US" smtClean="0"/>
              <a:pPr/>
              <a:t>6/11/2019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4E7DF-2B2F-4088-8DD2-103415D35C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CEFAE-97E7-49D8-979F-65A1478F2FF6}" type="datetimeFigureOut">
              <a:rPr lang="en-US" smtClean="0"/>
              <a:pPr/>
              <a:t>6/11/2019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4E7DF-2B2F-4088-8DD2-103415D35C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CEFAE-97E7-49D8-979F-65A1478F2FF6}" type="datetimeFigureOut">
              <a:rPr lang="en-US" smtClean="0"/>
              <a:pPr/>
              <a:t>6/11/2019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4E7DF-2B2F-4088-8DD2-103415D35C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CEFAE-97E7-49D8-979F-65A1478F2FF6}" type="datetimeFigureOut">
              <a:rPr lang="en-US" smtClean="0"/>
              <a:pPr/>
              <a:t>6/11/2019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4E7DF-2B2F-4088-8DD2-103415D35C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CEFAE-97E7-49D8-979F-65A1478F2FF6}" type="datetimeFigureOut">
              <a:rPr lang="en-US" smtClean="0"/>
              <a:pPr/>
              <a:t>6/11/2019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4E7DF-2B2F-4088-8DD2-103415D35C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CEFAE-97E7-49D8-979F-65A1478F2FF6}" type="datetimeFigureOut">
              <a:rPr lang="en-US" smtClean="0"/>
              <a:pPr/>
              <a:t>6/11/2019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4E7DF-2B2F-4088-8DD2-103415D35C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CEFAE-97E7-49D8-979F-65A1478F2FF6}" type="datetimeFigureOut">
              <a:rPr lang="en-US" smtClean="0"/>
              <a:pPr/>
              <a:t>6/11/2019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4E7DF-2B2F-4088-8DD2-103415D35C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CEFAE-97E7-49D8-979F-65A1478F2FF6}" type="datetimeFigureOut">
              <a:rPr lang="en-US" smtClean="0"/>
              <a:pPr/>
              <a:t>6/11/2019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4E7DF-2B2F-4088-8DD2-103415D35C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CEFAE-97E7-49D8-979F-65A1478F2FF6}" type="datetimeFigureOut">
              <a:rPr lang="en-US" smtClean="0"/>
              <a:pPr/>
              <a:t>6/11/2019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4E7DF-2B2F-4088-8DD2-103415D35C5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0CEFAE-97E7-49D8-979F-65A1478F2FF6}" type="datetimeFigureOut">
              <a:rPr lang="en-US" smtClean="0"/>
              <a:pPr/>
              <a:t>6/11/2019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24E7DF-2B2F-4088-8DD2-103415D35C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70CEFAE-97E7-49D8-979F-65A1478F2FF6}" type="datetimeFigureOut">
              <a:rPr lang="en-US" smtClean="0"/>
              <a:pPr/>
              <a:t>6/11/2019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B24E7DF-2B2F-4088-8DD2-103415D35C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371600" y="1809690"/>
            <a:ext cx="746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TEAM BONUS 1:1  500/- TO 10000 (PER DAY)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371600" y="2819400"/>
            <a:ext cx="746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RETAIL PROFIT – 50%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295400" y="3276600"/>
            <a:ext cx="69342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RE PURCHASE INCOME - 25% UP TO 10 LEVEL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572000" y="-216024"/>
            <a:ext cx="5320208" cy="11247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ln>
                  <a:solidFill>
                    <a:schemeClr val="tx1"/>
                  </a:solidFill>
                </a:ln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AYUSH MITHRA</a:t>
            </a:r>
            <a:endParaRPr lang="en-US" sz="3200" dirty="0">
              <a:ln>
                <a:solidFill>
                  <a:schemeClr val="tx1"/>
                </a:solidFill>
              </a:ln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838200" y="1371600"/>
            <a:ext cx="73152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 PACKAGE AMOUNT  – 3500/- </a:t>
            </a:r>
            <a:endParaRPr lang="en-US" sz="2000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09600" y="6031468"/>
            <a:ext cx="830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latin typeface="Arial" pitchFamily="34" charset="0"/>
                <a:cs typeface="Arial" pitchFamily="34" charset="0"/>
              </a:rPr>
              <a:t>*** REFER ONLY TWO </a:t>
            </a:r>
            <a:r>
              <a:rPr lang="en-US" sz="1600" b="1" u="sng" dirty="0" smtClean="0">
                <a:latin typeface="Arial" pitchFamily="34" charset="0"/>
                <a:cs typeface="Arial" pitchFamily="34" charset="0"/>
              </a:rPr>
              <a:t>PERSON</a:t>
            </a:r>
            <a:r>
              <a:rPr lang="en-US" b="1" u="sng" dirty="0" smtClean="0">
                <a:latin typeface="Arial" pitchFamily="34" charset="0"/>
                <a:cs typeface="Arial" pitchFamily="34" charset="0"/>
              </a:rPr>
              <a:t> GET ELIGIBLE FOR EARNING ROYALTY***</a:t>
            </a:r>
            <a:endParaRPr lang="en-US" b="1" u="sng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838200" y="609600"/>
            <a:ext cx="7620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u="sng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INCOME PLAN</a:t>
            </a:r>
            <a:endParaRPr lang="en-US" sz="4000" u="sng" dirty="0">
              <a:ln>
                <a:solidFill>
                  <a:schemeClr val="tx1"/>
                </a:solidFill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371600" y="2286000"/>
            <a:ext cx="7467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RECRUITMENT BONUS (RB) - 200/-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295400" y="3810000"/>
            <a:ext cx="601980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ROYALTY BONUS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3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STAGE UP TO 15.75 LAKH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914400" y="1752600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1.</a:t>
            </a:r>
            <a:endParaRPr lang="en-IN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914400" y="2209800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2.</a:t>
            </a:r>
            <a:endParaRPr lang="en-IN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897534" y="2743200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3.</a:t>
            </a:r>
            <a:endParaRPr lang="en-IN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97534" y="3200400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4.</a:t>
            </a:r>
            <a:endParaRPr lang="en-IN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14400" y="3810000"/>
            <a:ext cx="3978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5.</a:t>
            </a:r>
            <a:endParaRPr lang="en-IN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600200" y="4324290"/>
            <a:ext cx="236220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STAR - 25000/-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66800" y="4324290"/>
            <a:ext cx="32573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I.</a:t>
            </a:r>
            <a:endParaRPr lang="en-IN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600200" y="4781490"/>
            <a:ext cx="411480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SILVER STAR - 50000/-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066800" y="4705290"/>
            <a:ext cx="3962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II.</a:t>
            </a:r>
            <a:endParaRPr lang="en-IN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600200" y="5238690"/>
            <a:ext cx="6553200" cy="40011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GOLD STAR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– LIFE LONG ROYALTY UP TO 15 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LAKH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051538" y="5162490"/>
            <a:ext cx="4667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latin typeface="Arial" pitchFamily="34" charset="0"/>
                <a:cs typeface="Arial" pitchFamily="34" charset="0"/>
              </a:rPr>
              <a:t>III.</a:t>
            </a:r>
            <a:endParaRPr lang="en-IN" sz="20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391155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0" y="-216024"/>
            <a:ext cx="5320208" cy="11247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ln>
                  <a:solidFill>
                    <a:schemeClr val="tx1"/>
                  </a:solidFill>
                </a:ln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AYUSH MITHRA</a:t>
            </a:r>
            <a:endParaRPr lang="en-US" sz="3200" dirty="0">
              <a:ln>
                <a:solidFill>
                  <a:schemeClr val="tx1"/>
                </a:solidFill>
              </a:ln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grpSp>
        <p:nvGrpSpPr>
          <p:cNvPr id="2" name="Group 12"/>
          <p:cNvGrpSpPr/>
          <p:nvPr/>
        </p:nvGrpSpPr>
        <p:grpSpPr>
          <a:xfrm>
            <a:off x="1066800" y="523875"/>
            <a:ext cx="7439025" cy="1152525"/>
            <a:chOff x="1066800" y="457200"/>
            <a:chExt cx="7439025" cy="1152525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1066800" y="457200"/>
              <a:ext cx="7439025" cy="1152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" name="Rectangle 8"/>
            <p:cNvSpPr/>
            <p:nvPr/>
          </p:nvSpPr>
          <p:spPr>
            <a:xfrm>
              <a:off x="2971800" y="914400"/>
              <a:ext cx="3908609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600" dirty="0" smtClean="0">
                  <a:ln>
                    <a:solidFill>
                      <a:schemeClr val="tx1"/>
                    </a:solidFill>
                  </a:ln>
                  <a:solidFill>
                    <a:schemeClr val="bg2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Black" pitchFamily="34" charset="0"/>
                </a:rPr>
                <a:t>INCOME PLAN</a:t>
              </a:r>
              <a:endParaRPr lang="en-US" sz="3600" dirty="0">
                <a:ln>
                  <a:solidFill>
                    <a:schemeClr val="tx1"/>
                  </a:solidFill>
                </a:ln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2362200" y="1752600"/>
            <a:ext cx="5257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u="sng" dirty="0" smtClean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  <a:latin typeface="Arial Black" pitchFamily="34" charset="0"/>
              </a:rPr>
              <a:t>PACKAGE AMOUNT – 3500/-</a:t>
            </a:r>
            <a:endParaRPr lang="en-US" sz="2400" u="sng" dirty="0">
              <a:ln>
                <a:solidFill>
                  <a:schemeClr val="tx1"/>
                </a:solidFill>
              </a:ln>
              <a:solidFill>
                <a:srgbClr val="FF0000"/>
              </a:solidFill>
              <a:latin typeface="Arial Black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048000" y="3886200"/>
            <a:ext cx="990600" cy="4572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1 PV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953000" y="3886200"/>
            <a:ext cx="990600" cy="4572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1 PV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3" name="Straight Connector 22"/>
          <p:cNvCxnSpPr/>
          <p:nvPr/>
        </p:nvCxnSpPr>
        <p:spPr>
          <a:xfrm>
            <a:off x="4114800" y="4191000"/>
            <a:ext cx="762000" cy="68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3" name="Group 46"/>
          <p:cNvGrpSpPr/>
          <p:nvPr/>
        </p:nvGrpSpPr>
        <p:grpSpPr>
          <a:xfrm>
            <a:off x="3886200" y="2667000"/>
            <a:ext cx="1752600" cy="983789"/>
            <a:chOff x="4114800" y="235411"/>
            <a:chExt cx="1752600" cy="983789"/>
          </a:xfrm>
        </p:grpSpPr>
        <p:sp>
          <p:nvSpPr>
            <p:cNvPr id="26" name="Rectangle 25"/>
            <p:cNvSpPr/>
            <p:nvPr/>
          </p:nvSpPr>
          <p:spPr>
            <a:xfrm>
              <a:off x="4191000" y="762000"/>
              <a:ext cx="990600" cy="457200"/>
            </a:xfrm>
            <a:prstGeom prst="rect">
              <a:avLst/>
            </a:prstGeom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YOU</a:t>
              </a:r>
              <a:endParaRPr lang="en-US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4114800" y="235411"/>
              <a:ext cx="17526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/>
                <a:t> 3500</a:t>
              </a:r>
              <a:endParaRPr lang="en-US" sz="2800" dirty="0"/>
            </a:p>
          </p:txBody>
        </p:sp>
      </p:grpSp>
      <p:sp>
        <p:nvSpPr>
          <p:cNvPr id="28" name="TextBox 27"/>
          <p:cNvSpPr txBox="1"/>
          <p:nvPr/>
        </p:nvSpPr>
        <p:spPr>
          <a:xfrm>
            <a:off x="1371600" y="2822769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L - SEC</a:t>
            </a:r>
            <a:endParaRPr lang="en-US" sz="2800" b="1" dirty="0"/>
          </a:p>
        </p:txBody>
      </p:sp>
      <p:sp>
        <p:nvSpPr>
          <p:cNvPr id="29" name="TextBox 28"/>
          <p:cNvSpPr txBox="1"/>
          <p:nvPr/>
        </p:nvSpPr>
        <p:spPr>
          <a:xfrm>
            <a:off x="5867400" y="2822769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R - SEC</a:t>
            </a:r>
            <a:endParaRPr lang="en-US" sz="2800" b="1" dirty="0"/>
          </a:p>
        </p:txBody>
      </p:sp>
      <p:cxnSp>
        <p:nvCxnSpPr>
          <p:cNvPr id="32" name="Straight Connector 31"/>
          <p:cNvCxnSpPr/>
          <p:nvPr/>
        </p:nvCxnSpPr>
        <p:spPr>
          <a:xfrm rot="16200000" flipH="1">
            <a:off x="3797984" y="4331384"/>
            <a:ext cx="1371600" cy="2403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2667000" y="3732212"/>
            <a:ext cx="3657600" cy="158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6553200" y="3810000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/>
              <a:t>500/-</a:t>
            </a:r>
            <a:endParaRPr lang="en-US" sz="3600" u="sng" dirty="0"/>
          </a:p>
        </p:txBody>
      </p:sp>
      <p:sp>
        <p:nvSpPr>
          <p:cNvPr id="19" name="TextBox 18"/>
          <p:cNvSpPr txBox="1"/>
          <p:nvPr/>
        </p:nvSpPr>
        <p:spPr>
          <a:xfrm>
            <a:off x="1828800" y="5345668"/>
            <a:ext cx="601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latin typeface="Arial Black" pitchFamily="34" charset="0"/>
              </a:rPr>
              <a:t>TEAM BONUS 1:1  500/- TO 10000 (PER DAY)</a:t>
            </a:r>
          </a:p>
        </p:txBody>
      </p:sp>
      <p:sp>
        <p:nvSpPr>
          <p:cNvPr id="20" name="Rectangle 19"/>
          <p:cNvSpPr/>
          <p:nvPr/>
        </p:nvSpPr>
        <p:spPr>
          <a:xfrm>
            <a:off x="838200" y="5848290"/>
            <a:ext cx="7239000" cy="400110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 smtClean="0">
                <a:ln>
                  <a:solidFill>
                    <a:schemeClr val="tx1"/>
                  </a:solidFill>
                </a:ln>
                <a:solidFill>
                  <a:srgbClr val="002060"/>
                </a:solidFill>
                <a:latin typeface="Arial Black" pitchFamily="34" charset="0"/>
              </a:rPr>
              <a:t>CELLING 10000/- PER DAY (MONTHLY 3,00,000/-)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048000" y="4572000"/>
            <a:ext cx="990600" cy="4572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2 PV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4953000" y="4572000"/>
            <a:ext cx="990600" cy="4572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itchFamily="34" charset="0"/>
                <a:cs typeface="Arial" pitchFamily="34" charset="0"/>
              </a:rPr>
              <a:t>2 PV</a:t>
            </a: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553200" y="4459069"/>
            <a:ext cx="1447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/>
              <a:t>1000/</a:t>
            </a:r>
            <a:endParaRPr lang="en-US" sz="3600" u="sng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4114800" y="4793789"/>
            <a:ext cx="762000" cy="6811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350125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0" y="-216024"/>
            <a:ext cx="5486400" cy="11247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ln>
                  <a:solidFill>
                    <a:schemeClr val="tx1"/>
                  </a:solidFill>
                </a:ln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AYUSH MITHRA</a:t>
            </a:r>
            <a:endParaRPr lang="en-US" sz="3200" dirty="0">
              <a:ln>
                <a:solidFill>
                  <a:schemeClr val="tx1"/>
                </a:solidFill>
              </a:ln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685800" y="1981200"/>
          <a:ext cx="7924800" cy="2407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6941"/>
                <a:gridCol w="965494"/>
                <a:gridCol w="1838965"/>
                <a:gridCol w="1828800"/>
                <a:gridCol w="1143000"/>
                <a:gridCol w="1371600"/>
              </a:tblGrid>
              <a:tr h="347559"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dirty="0" smtClean="0">
                          <a:latin typeface="Arial" pitchFamily="34" charset="0"/>
                          <a:cs typeface="Arial" pitchFamily="34" charset="0"/>
                        </a:rPr>
                        <a:t>Ser No</a:t>
                      </a:r>
                      <a:endParaRPr lang="en-IN" sz="16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Pair </a:t>
                      </a:r>
                      <a:endParaRPr lang="en-IN" sz="16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dirty="0">
                          <a:latin typeface="Arial" pitchFamily="34" charset="0"/>
                          <a:cs typeface="Arial" pitchFamily="34" charset="0"/>
                        </a:rPr>
                        <a:t>Team</a:t>
                      </a:r>
                      <a:endParaRPr lang="en-IN" sz="16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Rank </a:t>
                      </a:r>
                      <a:endParaRPr lang="en-IN" sz="16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Sponsor</a:t>
                      </a:r>
                      <a:endParaRPr lang="en-IN" sz="16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600" b="1" dirty="0">
                          <a:latin typeface="Arial" pitchFamily="34" charset="0"/>
                          <a:cs typeface="Arial" pitchFamily="34" charset="0"/>
                        </a:rPr>
                        <a:t>Income</a:t>
                      </a:r>
                      <a:endParaRPr lang="en-IN" sz="16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9068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en-IN" sz="16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1:1</a:t>
                      </a:r>
                      <a:endParaRPr lang="en-IN" sz="16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1600" b="1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EXECUTIVE </a:t>
                      </a:r>
                      <a:endParaRPr lang="en-IN" sz="16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STAR EXCUTIVE</a:t>
                      </a:r>
                      <a:endParaRPr lang="en-IN" sz="16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IN" sz="16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Arial" pitchFamily="34" charset="0"/>
                          <a:cs typeface="Arial" pitchFamily="34" charset="0"/>
                        </a:rPr>
                        <a:t>25,000</a:t>
                      </a:r>
                      <a:endParaRPr lang="en-IN" sz="16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9068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IN" sz="16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7:7</a:t>
                      </a:r>
                      <a:endParaRPr lang="en-IN" sz="16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 </a:t>
                      </a:r>
                      <a:r>
                        <a:rPr lang="en-US" sz="16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STAR </a:t>
                      </a:r>
                      <a:r>
                        <a:rPr lang="en-US" sz="16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EXECUTIVE</a:t>
                      </a:r>
                      <a:endParaRPr lang="en-IN" sz="16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SILVER STAR</a:t>
                      </a:r>
                      <a:endParaRPr lang="en-IN" sz="16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IN" sz="16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50,000</a:t>
                      </a:r>
                      <a:endParaRPr lang="en-IN" sz="16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90685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IN" sz="16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7:7</a:t>
                      </a:r>
                      <a:endParaRPr lang="en-IN" sz="16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14 </a:t>
                      </a:r>
                      <a:r>
                        <a:rPr lang="en-US" sz="16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SILVER </a:t>
                      </a:r>
                      <a:r>
                        <a:rPr lang="en-US" sz="16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STAR EXECUTIVE</a:t>
                      </a:r>
                      <a:endParaRPr lang="en-IN" sz="16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GOLDEN STAR</a:t>
                      </a:r>
                      <a:endParaRPr lang="en-IN" sz="16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0</a:t>
                      </a:r>
                      <a:endParaRPr lang="en-IN" sz="16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 </a:t>
                      </a:r>
                      <a:r>
                        <a:rPr lang="en-US" sz="16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LAKH</a:t>
                      </a:r>
                      <a:endParaRPr lang="en-IN" sz="16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290685">
                <a:tc>
                  <a:txBody>
                    <a:bodyPr/>
                    <a:lstStyle/>
                    <a:p>
                      <a:pPr algn="ctr"/>
                      <a:endParaRPr lang="en-IN" sz="16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6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6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IN" sz="16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n-IN" sz="16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solidFill>
                            <a:sysClr val="windowText" lastClr="000000"/>
                          </a:solidFill>
                          <a:latin typeface="Arial" pitchFamily="34" charset="0"/>
                          <a:cs typeface="Arial" pitchFamily="34" charset="0"/>
                        </a:rPr>
                        <a:t>15.75 LAKH</a:t>
                      </a:r>
                      <a:endParaRPr lang="en-IN" sz="1600" b="1" dirty="0">
                        <a:solidFill>
                          <a:sysClr val="windowText" lastClr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14600" y="1066800"/>
            <a:ext cx="411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latin typeface="Arial" pitchFamily="34" charset="0"/>
                <a:cs typeface="Arial" pitchFamily="34" charset="0"/>
              </a:rPr>
              <a:t>ROYALTY BONUS</a:t>
            </a:r>
            <a:endParaRPr lang="en-IN" sz="3200" b="1" u="sng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01256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Table 23"/>
          <p:cNvGraphicFramePr>
            <a:graphicFrameLocks noGrp="1"/>
          </p:cNvGraphicFramePr>
          <p:nvPr/>
        </p:nvGraphicFramePr>
        <p:xfrm>
          <a:off x="990600" y="1678296"/>
          <a:ext cx="7010400" cy="4265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3052"/>
                <a:gridCol w="2571685"/>
                <a:gridCol w="1365663"/>
              </a:tblGrid>
              <a:tr h="130468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SER</a:t>
                      </a:r>
                      <a:r>
                        <a:rPr lang="en-US" sz="1800" b="1" baseline="0" dirty="0" smtClean="0"/>
                        <a:t> NO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LEVEL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%</a:t>
                      </a:r>
                      <a:endParaRPr lang="en-US" sz="1800" b="1" dirty="0"/>
                    </a:p>
                  </a:txBody>
                  <a:tcPr/>
                </a:tc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1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1</a:t>
                      </a:r>
                      <a:r>
                        <a:rPr lang="en-US" sz="1800" b="1" baseline="30000" dirty="0" smtClean="0"/>
                        <a:t> ST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10%</a:t>
                      </a:r>
                      <a:endParaRPr lang="en-US" sz="1800" b="1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2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2</a:t>
                      </a:r>
                      <a:r>
                        <a:rPr lang="en-US" sz="1800" b="1" baseline="30000" dirty="0" smtClean="0"/>
                        <a:t>ND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4%</a:t>
                      </a:r>
                      <a:endParaRPr lang="en-US" sz="1800" b="1" dirty="0"/>
                    </a:p>
                  </a:txBody>
                  <a:tcPr/>
                </a:tc>
              </a:tr>
              <a:tr h="28956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3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3</a:t>
                      </a:r>
                      <a:r>
                        <a:rPr lang="en-US" sz="1800" b="1" baseline="30000" dirty="0" smtClean="0"/>
                        <a:t>RD</a:t>
                      </a:r>
                      <a:r>
                        <a:rPr lang="en-US" sz="1800" b="1" dirty="0" smtClean="0"/>
                        <a:t> 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3%</a:t>
                      </a:r>
                      <a:endParaRPr lang="en-US" sz="1800" b="1" dirty="0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4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4</a:t>
                      </a:r>
                      <a:r>
                        <a:rPr lang="en-US" sz="1800" b="1" baseline="30000" dirty="0" smtClean="0"/>
                        <a:t>TH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2%</a:t>
                      </a:r>
                      <a:endParaRPr lang="en-US" sz="1800" b="1" dirty="0"/>
                    </a:p>
                  </a:txBody>
                  <a:tcPr/>
                </a:tc>
              </a:tr>
              <a:tr h="40608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5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Arial Narrow" pitchFamily="34" charset="0"/>
                        </a:rPr>
                        <a:t>5</a:t>
                      </a:r>
                      <a:r>
                        <a:rPr lang="en-US" sz="1800" b="1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1800" b="1" baseline="30000" dirty="0" smtClean="0"/>
                        <a:t>TH</a:t>
                      </a:r>
                      <a:endParaRPr lang="en-US" sz="18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1%</a:t>
                      </a:r>
                      <a:endParaRPr lang="en-US" sz="1800" b="1" dirty="0"/>
                    </a:p>
                  </a:txBody>
                  <a:tcPr/>
                </a:tc>
              </a:tr>
              <a:tr h="40608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6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Arial Narrow" pitchFamily="34" charset="0"/>
                        </a:rPr>
                        <a:t>6 </a:t>
                      </a:r>
                      <a:r>
                        <a:rPr lang="en-US" sz="1800" b="1" baseline="30000" dirty="0" smtClean="0"/>
                        <a:t>TH</a:t>
                      </a:r>
                      <a:endParaRPr lang="en-US" sz="18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1%</a:t>
                      </a:r>
                      <a:endParaRPr lang="en-US" sz="1800" b="1" dirty="0"/>
                    </a:p>
                  </a:txBody>
                  <a:tcPr/>
                </a:tc>
              </a:tr>
              <a:tr h="40608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7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Arial Narrow" pitchFamily="34" charset="0"/>
                        </a:rPr>
                        <a:t>7 </a:t>
                      </a:r>
                      <a:r>
                        <a:rPr lang="en-US" sz="1800" b="1" baseline="30000" dirty="0" smtClean="0"/>
                        <a:t>TH</a:t>
                      </a:r>
                      <a:endParaRPr lang="en-US" sz="18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1%</a:t>
                      </a:r>
                    </a:p>
                  </a:txBody>
                  <a:tcPr/>
                </a:tc>
              </a:tr>
              <a:tr h="40608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8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Arial Narrow" pitchFamily="34" charset="0"/>
                        </a:rPr>
                        <a:t>8 </a:t>
                      </a:r>
                      <a:r>
                        <a:rPr lang="en-US" sz="1800" b="1" baseline="30000" dirty="0" smtClean="0"/>
                        <a:t>TH</a:t>
                      </a:r>
                      <a:endParaRPr lang="en-US" sz="18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1%</a:t>
                      </a:r>
                    </a:p>
                  </a:txBody>
                  <a:tcPr/>
                </a:tc>
              </a:tr>
              <a:tr h="40608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9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Arial Narrow" pitchFamily="34" charset="0"/>
                        </a:rPr>
                        <a:t>9 </a:t>
                      </a:r>
                      <a:r>
                        <a:rPr lang="en-US" sz="1800" b="1" baseline="30000" dirty="0" smtClean="0"/>
                        <a:t>TH</a:t>
                      </a:r>
                      <a:endParaRPr lang="en-US" sz="18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1%</a:t>
                      </a:r>
                    </a:p>
                  </a:txBody>
                  <a:tcPr/>
                </a:tc>
              </a:tr>
              <a:tr h="406084"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smtClean="0"/>
                        <a:t>10</a:t>
                      </a:r>
                      <a:endParaRPr lang="en-US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latin typeface="Arial Narrow" pitchFamily="34" charset="0"/>
                        </a:rPr>
                        <a:t>10</a:t>
                      </a:r>
                      <a:r>
                        <a:rPr lang="en-US" sz="1800" b="1" baseline="30000" dirty="0" smtClean="0">
                          <a:latin typeface="Arial Narrow" pitchFamily="34" charset="0"/>
                        </a:rPr>
                        <a:t>TH</a:t>
                      </a:r>
                      <a:endParaRPr lang="en-US" sz="1800" b="1" dirty="0">
                        <a:latin typeface="Arial Narrow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1%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533400" y="92458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u="sng" dirty="0" smtClean="0">
                <a:solidFill>
                  <a:srgbClr val="FF0000"/>
                </a:solidFill>
              </a:rPr>
              <a:t>REPURCHASE  INCOME – 10 LEVEL -25%</a:t>
            </a:r>
            <a:endParaRPr lang="en-US" sz="2800" b="1" u="sng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0" y="-216024"/>
            <a:ext cx="5320208" cy="11247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ln>
                  <a:solidFill>
                    <a:schemeClr val="tx1"/>
                  </a:solidFill>
                </a:ln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AYUSH MITHRA</a:t>
            </a:r>
            <a:endParaRPr lang="en-US" sz="3200" dirty="0">
              <a:ln>
                <a:solidFill>
                  <a:schemeClr val="tx1"/>
                </a:solidFill>
              </a:ln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329961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extBox 29"/>
          <p:cNvSpPr txBox="1"/>
          <p:nvPr/>
        </p:nvSpPr>
        <p:spPr>
          <a:xfrm>
            <a:off x="609600" y="725269"/>
            <a:ext cx="8305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 smtClean="0">
                <a:solidFill>
                  <a:srgbClr val="FF0000"/>
                </a:solidFill>
              </a:rPr>
              <a:t>UNILEVEL  INCOME – 10 LEVEL- 25%</a:t>
            </a:r>
            <a:endParaRPr lang="en-US" sz="3600" b="1" u="sng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0" y="-304800"/>
            <a:ext cx="5320208" cy="11247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ln>
                  <a:solidFill>
                    <a:schemeClr val="tx1"/>
                  </a:solidFill>
                </a:ln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AYUSH MITHRA</a:t>
            </a:r>
            <a:endParaRPr lang="en-US" sz="3200" dirty="0">
              <a:ln>
                <a:solidFill>
                  <a:schemeClr val="tx1"/>
                </a:solidFill>
              </a:ln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3124200" y="1981200"/>
            <a:ext cx="5029200" cy="2743200"/>
            <a:chOff x="1981200" y="1905000"/>
            <a:chExt cx="6248400" cy="3048000"/>
          </a:xfrm>
        </p:grpSpPr>
        <p:cxnSp>
          <p:nvCxnSpPr>
            <p:cNvPr id="6" name="Straight Connector 5"/>
            <p:cNvCxnSpPr/>
            <p:nvPr/>
          </p:nvCxnSpPr>
          <p:spPr>
            <a:xfrm>
              <a:off x="2362200" y="2819400"/>
              <a:ext cx="54864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8" name="Straight Connector 7"/>
            <p:cNvCxnSpPr/>
            <p:nvPr/>
          </p:nvCxnSpPr>
          <p:spPr>
            <a:xfrm rot="5400000">
              <a:off x="2134394" y="3047206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5400000">
              <a:off x="3047206" y="3047206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>
              <a:off x="3960018" y="3047206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5400000">
              <a:off x="4872830" y="3047206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5400000">
              <a:off x="5785642" y="3047206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5400000">
              <a:off x="6698454" y="3047206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>
              <a:off x="7611266" y="3047206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19" name="Oval 18"/>
            <p:cNvSpPr/>
            <p:nvPr/>
          </p:nvSpPr>
          <p:spPr>
            <a:xfrm>
              <a:off x="4419600" y="1905000"/>
              <a:ext cx="914400" cy="7620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  <a:latin typeface="Arial Black" pitchFamily="34" charset="0"/>
                </a:rPr>
                <a:t>U</a:t>
              </a:r>
              <a:endParaRPr lang="en-US" dirty="0">
                <a:solidFill>
                  <a:schemeClr val="tx1"/>
                </a:solidFill>
                <a:latin typeface="Arial Black" pitchFamily="34" charset="0"/>
              </a:endParaRPr>
            </a:p>
          </p:txBody>
        </p:sp>
        <p:sp>
          <p:nvSpPr>
            <p:cNvPr id="20" name="Oval 19"/>
            <p:cNvSpPr/>
            <p:nvPr/>
          </p:nvSpPr>
          <p:spPr>
            <a:xfrm>
              <a:off x="1981200" y="3276600"/>
              <a:ext cx="762000" cy="609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1" name="Oval 20"/>
            <p:cNvSpPr/>
            <p:nvPr/>
          </p:nvSpPr>
          <p:spPr>
            <a:xfrm>
              <a:off x="2895600" y="3276600"/>
              <a:ext cx="762000" cy="609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2" name="Oval 21"/>
            <p:cNvSpPr/>
            <p:nvPr/>
          </p:nvSpPr>
          <p:spPr>
            <a:xfrm>
              <a:off x="3810000" y="3276600"/>
              <a:ext cx="762000" cy="609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3" name="Oval 22"/>
            <p:cNvSpPr/>
            <p:nvPr/>
          </p:nvSpPr>
          <p:spPr>
            <a:xfrm>
              <a:off x="4724400" y="3276600"/>
              <a:ext cx="762000" cy="609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5" name="Oval 24"/>
            <p:cNvSpPr/>
            <p:nvPr/>
          </p:nvSpPr>
          <p:spPr>
            <a:xfrm>
              <a:off x="5638800" y="3276600"/>
              <a:ext cx="762000" cy="609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6" name="Oval 25"/>
            <p:cNvSpPr/>
            <p:nvPr/>
          </p:nvSpPr>
          <p:spPr>
            <a:xfrm>
              <a:off x="6553200" y="3276600"/>
              <a:ext cx="762000" cy="609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7" name="Oval 26"/>
            <p:cNvSpPr/>
            <p:nvPr/>
          </p:nvSpPr>
          <p:spPr>
            <a:xfrm>
              <a:off x="7467600" y="3276600"/>
              <a:ext cx="762000" cy="609600"/>
            </a:xfrm>
            <a:prstGeom prst="ellipse">
              <a:avLst/>
            </a:prstGeom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1</a:t>
              </a:r>
              <a:endParaRPr lang="en-US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1981200" y="4343400"/>
              <a:ext cx="762000" cy="609600"/>
            </a:xfrm>
            <a:prstGeom prst="ellipse">
              <a:avLst/>
            </a:prstGeom>
            <a:solidFill>
              <a:srgbClr val="FFC00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cxnSp>
          <p:nvCxnSpPr>
            <p:cNvPr id="29" name="Straight Connector 28"/>
            <p:cNvCxnSpPr/>
            <p:nvPr/>
          </p:nvCxnSpPr>
          <p:spPr>
            <a:xfrm rot="5400000">
              <a:off x="2134394" y="4114006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1" name="Straight Connector 30"/>
            <p:cNvCxnSpPr/>
            <p:nvPr/>
          </p:nvCxnSpPr>
          <p:spPr>
            <a:xfrm rot="5400000">
              <a:off x="3047206" y="4114006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2" name="Straight Connector 31"/>
            <p:cNvCxnSpPr/>
            <p:nvPr/>
          </p:nvCxnSpPr>
          <p:spPr>
            <a:xfrm rot="5400000">
              <a:off x="3960018" y="4114006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 rot="5400000">
              <a:off x="4872830" y="4114006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 rot="5400000">
              <a:off x="5785642" y="4114006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5" name="Straight Connector 34"/>
            <p:cNvCxnSpPr/>
            <p:nvPr/>
          </p:nvCxnSpPr>
          <p:spPr>
            <a:xfrm rot="5400000">
              <a:off x="6698454" y="4114006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36" name="Straight Connector 35"/>
            <p:cNvCxnSpPr/>
            <p:nvPr/>
          </p:nvCxnSpPr>
          <p:spPr>
            <a:xfrm rot="5400000">
              <a:off x="7611266" y="4114006"/>
              <a:ext cx="457200" cy="1588"/>
            </a:xfrm>
            <a:prstGeom prst="line">
              <a:avLst/>
            </a:prstGeom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Oval 36"/>
            <p:cNvSpPr/>
            <p:nvPr/>
          </p:nvSpPr>
          <p:spPr>
            <a:xfrm>
              <a:off x="2895600" y="4343400"/>
              <a:ext cx="762000" cy="609600"/>
            </a:xfrm>
            <a:prstGeom prst="ellipse">
              <a:avLst/>
            </a:prstGeom>
            <a:solidFill>
              <a:srgbClr val="FFC00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38" name="Oval 37"/>
            <p:cNvSpPr/>
            <p:nvPr/>
          </p:nvSpPr>
          <p:spPr>
            <a:xfrm>
              <a:off x="3810000" y="4343400"/>
              <a:ext cx="762000" cy="609600"/>
            </a:xfrm>
            <a:prstGeom prst="ellipse">
              <a:avLst/>
            </a:prstGeom>
            <a:solidFill>
              <a:srgbClr val="FFC00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39" name="Oval 38"/>
            <p:cNvSpPr/>
            <p:nvPr/>
          </p:nvSpPr>
          <p:spPr>
            <a:xfrm>
              <a:off x="4724400" y="4343400"/>
              <a:ext cx="762000" cy="609600"/>
            </a:xfrm>
            <a:prstGeom prst="ellipse">
              <a:avLst/>
            </a:prstGeom>
            <a:solidFill>
              <a:srgbClr val="FFC00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40" name="Oval 39"/>
            <p:cNvSpPr/>
            <p:nvPr/>
          </p:nvSpPr>
          <p:spPr>
            <a:xfrm>
              <a:off x="5638800" y="4343400"/>
              <a:ext cx="762000" cy="609600"/>
            </a:xfrm>
            <a:prstGeom prst="ellipse">
              <a:avLst/>
            </a:prstGeom>
            <a:solidFill>
              <a:srgbClr val="FFC00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41" name="Oval 40"/>
            <p:cNvSpPr/>
            <p:nvPr/>
          </p:nvSpPr>
          <p:spPr>
            <a:xfrm>
              <a:off x="6553200" y="4343400"/>
              <a:ext cx="762000" cy="609600"/>
            </a:xfrm>
            <a:prstGeom prst="ellipse">
              <a:avLst/>
            </a:prstGeom>
            <a:solidFill>
              <a:srgbClr val="FFC00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  <p:sp>
          <p:nvSpPr>
            <p:cNvPr id="42" name="Oval 41"/>
            <p:cNvSpPr/>
            <p:nvPr/>
          </p:nvSpPr>
          <p:spPr>
            <a:xfrm>
              <a:off x="7467600" y="4343400"/>
              <a:ext cx="762000" cy="609600"/>
            </a:xfrm>
            <a:prstGeom prst="ellipse">
              <a:avLst/>
            </a:prstGeom>
            <a:solidFill>
              <a:srgbClr val="FFC000"/>
            </a:solidFill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2</a:t>
              </a:r>
              <a:endParaRPr lang="en-US" dirty="0"/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533400" y="27432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 pitchFamily="34" charset="0"/>
              </a:rPr>
              <a:t>1</a:t>
            </a:r>
            <a:r>
              <a:rPr lang="en-US" baseline="30000" dirty="0" smtClean="0">
                <a:latin typeface="Arial Black" pitchFamily="34" charset="0"/>
              </a:rPr>
              <a:t>ST</a:t>
            </a:r>
            <a:r>
              <a:rPr lang="en-US" dirty="0" smtClean="0">
                <a:latin typeface="Arial Black" pitchFamily="34" charset="0"/>
              </a:rPr>
              <a:t> LEVEL 10%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533400" y="3124200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 pitchFamily="34" charset="0"/>
              </a:rPr>
              <a:t>2 </a:t>
            </a:r>
            <a:r>
              <a:rPr lang="en-US" dirty="0" err="1" smtClean="0">
                <a:latin typeface="Arial Black" pitchFamily="34" charset="0"/>
              </a:rPr>
              <a:t>nd</a:t>
            </a:r>
            <a:r>
              <a:rPr lang="en-US" dirty="0" smtClean="0">
                <a:latin typeface="Arial Black" pitchFamily="34" charset="0"/>
              </a:rPr>
              <a:t> LEVEL 4%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48" name="Down Arrow 47"/>
          <p:cNvSpPr/>
          <p:nvPr/>
        </p:nvSpPr>
        <p:spPr>
          <a:xfrm>
            <a:off x="5181600" y="5029200"/>
            <a:ext cx="609600" cy="838200"/>
          </a:xfrm>
          <a:prstGeom prst="downArrow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TextBox 49"/>
          <p:cNvSpPr txBox="1"/>
          <p:nvPr/>
        </p:nvSpPr>
        <p:spPr>
          <a:xfrm>
            <a:off x="533400" y="3516868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 pitchFamily="34" charset="0"/>
              </a:rPr>
              <a:t>3 rd LEVEL 3%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33400" y="3821668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 pitchFamily="34" charset="0"/>
              </a:rPr>
              <a:t>4 </a:t>
            </a:r>
            <a:r>
              <a:rPr lang="en-US" dirty="0" err="1" smtClean="0">
                <a:latin typeface="Arial Black" pitchFamily="34" charset="0"/>
              </a:rPr>
              <a:t>th</a:t>
            </a:r>
            <a:r>
              <a:rPr lang="en-US" dirty="0" smtClean="0">
                <a:latin typeface="Arial Black" pitchFamily="34" charset="0"/>
              </a:rPr>
              <a:t> LEVEL 2%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533400" y="4126468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 pitchFamily="34" charset="0"/>
              </a:rPr>
              <a:t>5 </a:t>
            </a:r>
            <a:r>
              <a:rPr lang="en-US" dirty="0" err="1" smtClean="0">
                <a:latin typeface="Arial Black" pitchFamily="34" charset="0"/>
              </a:rPr>
              <a:t>th</a:t>
            </a:r>
            <a:r>
              <a:rPr lang="en-US" dirty="0" smtClean="0">
                <a:latin typeface="Arial Black" pitchFamily="34" charset="0"/>
              </a:rPr>
              <a:t> LEVEL 1%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533400" y="4431268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 pitchFamily="34" charset="0"/>
              </a:rPr>
              <a:t>6 </a:t>
            </a:r>
            <a:r>
              <a:rPr lang="en-US" dirty="0" err="1" smtClean="0">
                <a:latin typeface="Arial Black" pitchFamily="34" charset="0"/>
              </a:rPr>
              <a:t>th</a:t>
            </a:r>
            <a:r>
              <a:rPr lang="en-US" dirty="0" smtClean="0">
                <a:latin typeface="Arial Black" pitchFamily="34" charset="0"/>
              </a:rPr>
              <a:t> LEVEL 1%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33400" y="4736068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 pitchFamily="34" charset="0"/>
              </a:rPr>
              <a:t>7 </a:t>
            </a:r>
            <a:r>
              <a:rPr lang="en-US" dirty="0" err="1" smtClean="0">
                <a:latin typeface="Arial Black" pitchFamily="34" charset="0"/>
              </a:rPr>
              <a:t>th</a:t>
            </a:r>
            <a:r>
              <a:rPr lang="en-US" dirty="0" smtClean="0">
                <a:latin typeface="Arial Black" pitchFamily="34" charset="0"/>
              </a:rPr>
              <a:t> LEVEL 1%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533400" y="5040868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 pitchFamily="34" charset="0"/>
              </a:rPr>
              <a:t>8 </a:t>
            </a:r>
            <a:r>
              <a:rPr lang="en-US" dirty="0" err="1" smtClean="0">
                <a:latin typeface="Arial Black" pitchFamily="34" charset="0"/>
              </a:rPr>
              <a:t>th</a:t>
            </a:r>
            <a:r>
              <a:rPr lang="en-US" dirty="0" smtClean="0">
                <a:latin typeface="Arial Black" pitchFamily="34" charset="0"/>
              </a:rPr>
              <a:t> LEVEL 1%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533400" y="5345668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 pitchFamily="34" charset="0"/>
              </a:rPr>
              <a:t>9 </a:t>
            </a:r>
            <a:r>
              <a:rPr lang="en-US" dirty="0" err="1" smtClean="0">
                <a:latin typeface="Arial Black" pitchFamily="34" charset="0"/>
              </a:rPr>
              <a:t>th</a:t>
            </a:r>
            <a:r>
              <a:rPr lang="en-US" dirty="0" smtClean="0">
                <a:latin typeface="Arial Black" pitchFamily="34" charset="0"/>
              </a:rPr>
              <a:t> LEVEL 1%</a:t>
            </a:r>
            <a:endParaRPr lang="en-US" dirty="0">
              <a:latin typeface="Arial Black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33400" y="5650468"/>
            <a:ext cx="220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Arial Black" pitchFamily="34" charset="0"/>
              </a:rPr>
              <a:t>10th LEVEL 1%</a:t>
            </a:r>
            <a:endParaRPr lang="en-US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3299615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572000" y="-304800"/>
            <a:ext cx="5320208" cy="11247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200" dirty="0" smtClean="0">
                <a:ln>
                  <a:solidFill>
                    <a:schemeClr val="tx1"/>
                  </a:solidFill>
                </a:ln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AYUSH MITHRA</a:t>
            </a:r>
            <a:endParaRPr lang="en-US" sz="3200" dirty="0">
              <a:ln>
                <a:solidFill>
                  <a:schemeClr val="tx1"/>
                </a:solidFill>
              </a:ln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609600" y="2046506"/>
            <a:ext cx="777240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1.</a:t>
            </a:r>
            <a:r>
              <a:rPr lang="en-US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FRANCHISE  </a:t>
            </a:r>
            <a:r>
              <a:rPr lang="en-US" sz="2400" b="1" u="sng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COMMISSION</a:t>
            </a:r>
            <a:r>
              <a:rPr lang="en-US" sz="2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:-</a:t>
            </a:r>
          </a:p>
          <a:p>
            <a:endParaRPr lang="en-US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en-US" b="1" dirty="0" smtClean="0">
                <a:latin typeface="Arial" pitchFamily="34" charset="0"/>
                <a:cs typeface="Arial" pitchFamily="34" charset="0"/>
              </a:rPr>
              <a:t>	FRANCHISE COMMISSION 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PURCHASE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20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NOS FULL AMOUNT PAY TO THE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COMPANY 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COMMISSION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Rs.20/-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PER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PIN.</a:t>
            </a:r>
          </a:p>
          <a:p>
            <a:pPr marL="342900" indent="-342900"/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AutoNum type="arabicPeriod"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>
              <a:buAutoNum type="arabicPeriod"/>
            </a:pPr>
            <a:endParaRPr lang="en-US" b="1" dirty="0" smtClean="0"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en-US" sz="2400" b="1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2. </a:t>
            </a:r>
            <a:r>
              <a:rPr lang="en-US" sz="2400" b="1" u="sng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REFERRAL FRANCHISE COMMISSION :-</a:t>
            </a:r>
          </a:p>
          <a:p>
            <a:pPr marL="342900" indent="-342900">
              <a:buAutoNum type="arabicPeriod"/>
            </a:pPr>
            <a:endParaRPr lang="en-US" dirty="0">
              <a:latin typeface="Arial" pitchFamily="34" charset="0"/>
              <a:cs typeface="Arial" pitchFamily="34" charset="0"/>
            </a:endParaRPr>
          </a:p>
          <a:p>
            <a:pPr marL="457200" indent="-457200"/>
            <a:r>
              <a:rPr lang="en-US" sz="2000" b="1" dirty="0" smtClean="0">
                <a:latin typeface="Arial" pitchFamily="34" charset="0"/>
                <a:cs typeface="Arial" pitchFamily="34" charset="0"/>
              </a:rPr>
              <a:t>   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FRANCHISE 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REFERRAL COMMISSION FOR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  Rs.20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/-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per Pin.</a:t>
            </a:r>
          </a:p>
          <a:p>
            <a:pPr marL="457200" indent="-457200"/>
            <a:r>
              <a:rPr lang="en-US" sz="2000" b="1" dirty="0">
                <a:latin typeface="Arial" pitchFamily="34" charset="0"/>
                <a:cs typeface="Arial" pitchFamily="34" charset="0"/>
              </a:rPr>
              <a:t/>
            </a:r>
            <a:br>
              <a:rPr lang="en-US" sz="2000" b="1" dirty="0">
                <a:latin typeface="Arial" pitchFamily="34" charset="0"/>
                <a:cs typeface="Arial" pitchFamily="34" charset="0"/>
              </a:rPr>
            </a:br>
            <a:endParaRPr lang="en-US" sz="2000" b="1" u="sng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467544" y="648072"/>
            <a:ext cx="9144000" cy="112474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Monotype Corsiva" pitchFamily="66" charset="0"/>
              </a:rPr>
              <a:t>Franchise….</a:t>
            </a:r>
            <a:endParaRPr lang="en-US" sz="60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Monotype Corsiva" pitchFamily="66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3299615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1003</TotalTime>
  <Words>332</Words>
  <Application>Microsoft Office PowerPoint</Application>
  <PresentationFormat>On-screen Show (4:3)</PresentationFormat>
  <Paragraphs>137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Austin</vt:lpstr>
      <vt:lpstr>Slide 1</vt:lpstr>
      <vt:lpstr>Slide 2</vt:lpstr>
      <vt:lpstr>Slide 3</vt:lpstr>
      <vt:lpstr>Slide 4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ARUN</dc:creator>
  <cp:lastModifiedBy>nandi220</cp:lastModifiedBy>
  <cp:revision>289</cp:revision>
  <dcterms:created xsi:type="dcterms:W3CDTF">2017-11-08T17:18:24Z</dcterms:created>
  <dcterms:modified xsi:type="dcterms:W3CDTF">2019-06-11T06:52:26Z</dcterms:modified>
</cp:coreProperties>
</file>